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4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5" r:id="rId13"/>
    <p:sldId id="276" r:id="rId14"/>
    <p:sldId id="277" r:id="rId15"/>
    <p:sldId id="278" r:id="rId16"/>
    <p:sldId id="268" r:id="rId17"/>
    <p:sldId id="269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5D6559D-596E-49F2-8B41-13A963300F15}" type="datetimeFigureOut">
              <a:rPr lang="de-DE" smtClean="0"/>
              <a:t>23.11.2015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F8ABF2D-66D6-4D59-90B9-CC8F14384B40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458200" cy="3467249"/>
          </a:xfrm>
        </p:spPr>
        <p:txBody>
          <a:bodyPr>
            <a:normAutofit/>
          </a:bodyPr>
          <a:lstStyle/>
          <a:p>
            <a:r>
              <a:rPr lang="de-DE" smtClean="0"/>
              <a:t>BRB </a:t>
            </a:r>
            <a:r>
              <a:rPr lang="de-DE" dirty="0" smtClean="0"/>
              <a:t>und</a:t>
            </a:r>
            <a:br>
              <a:rPr lang="de-DE" dirty="0" smtClean="0"/>
            </a:br>
            <a:r>
              <a:rPr lang="de-DE" dirty="0" smtClean="0"/>
              <a:t>Vorbereitung und Planung von Unterricht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Setting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9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2. </a:t>
            </a:r>
            <a:r>
              <a:rPr lang="de-DE" sz="3600" dirty="0" err="1" smtClean="0"/>
              <a:t>VuP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Ziele</a:t>
            </a:r>
          </a:p>
          <a:p>
            <a:r>
              <a:rPr lang="de-DE" sz="3600" dirty="0" smtClean="0"/>
              <a:t>Wiederholung: Teile der Unterrichtsvorbereitung</a:t>
            </a:r>
          </a:p>
          <a:p>
            <a:r>
              <a:rPr lang="de-DE" sz="3600" dirty="0" smtClean="0"/>
              <a:t>Auswertung: Bedingungsanalyse</a:t>
            </a:r>
          </a:p>
          <a:p>
            <a:r>
              <a:rPr lang="de-DE" sz="3600" dirty="0" smtClean="0"/>
              <a:t>Schwerpunkt: Begründung der didaktischen Entscheidungen</a:t>
            </a:r>
          </a:p>
          <a:p>
            <a:r>
              <a:rPr lang="de-DE" sz="3600" dirty="0" smtClean="0"/>
              <a:t>Lernziele</a:t>
            </a:r>
          </a:p>
        </p:txBody>
      </p:sp>
    </p:spTree>
    <p:extLst>
      <p:ext uri="{BB962C8B-B14F-4D97-AF65-F5344CB8AC3E}">
        <p14:creationId xmlns:p14="http://schemas.microsoft.com/office/powerpoint/2010/main" val="1018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/>
              <a:t>Ziele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LiV</a:t>
            </a:r>
            <a:r>
              <a:rPr lang="de-DE" dirty="0" smtClean="0"/>
              <a:t> </a:t>
            </a:r>
            <a:r>
              <a:rPr lang="de-DE" dirty="0"/>
              <a:t>erwerben einen Überblick über die geforderten Teile der Schriftlichen Vorbereitung.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Sie </a:t>
            </a:r>
            <a:r>
              <a:rPr lang="de-DE" dirty="0"/>
              <a:t>können die Lernvoraussetzungen ihrer Lerngruppen für eine Stunde aus dieser Einheit beschreiben. (HA)</a:t>
            </a:r>
          </a:p>
          <a:p>
            <a:endParaRPr lang="de-DE" dirty="0" smtClean="0"/>
          </a:p>
          <a:p>
            <a:r>
              <a:rPr lang="de-DE" b="1" dirty="0" smtClean="0"/>
              <a:t>Die </a:t>
            </a:r>
            <a:r>
              <a:rPr lang="de-DE" b="1" dirty="0" err="1"/>
              <a:t>LiV</a:t>
            </a:r>
            <a:r>
              <a:rPr lang="de-DE" b="1" dirty="0"/>
              <a:t> wissen, welche Aspekte bei der Begründung der didaktischen Entscheidungen bedacht werden müssen, können diese an Beispielen überprüfen und bei ihrer eigenen Planung </a:t>
            </a:r>
            <a:r>
              <a:rPr lang="de-DE" b="1" dirty="0" smtClean="0"/>
              <a:t>anwenden.</a:t>
            </a:r>
            <a:endParaRPr lang="de-DE" b="1" dirty="0"/>
          </a:p>
          <a:p>
            <a:pPr lvl="0"/>
            <a:endParaRPr lang="de-DE" dirty="0"/>
          </a:p>
          <a:p>
            <a:pPr marL="109728" lv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78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39552" y="578620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/>
              <a:t>Bedingungsanalyse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400" dirty="0" smtClean="0"/>
              <a:t>1.) äußere </a:t>
            </a:r>
            <a:r>
              <a:rPr lang="de-DE" sz="2400" dirty="0"/>
              <a:t>schulische </a:t>
            </a:r>
            <a:r>
              <a:rPr lang="de-DE" sz="2400" dirty="0" smtClean="0"/>
              <a:t>Rahmenbedingungen</a:t>
            </a:r>
            <a:endParaRPr lang="de-DE" sz="2400" dirty="0"/>
          </a:p>
          <a:p>
            <a:r>
              <a:rPr lang="de-DE" sz="2400" dirty="0"/>
              <a:t>Angaben zur Raumordnung</a:t>
            </a:r>
          </a:p>
          <a:p>
            <a:r>
              <a:rPr lang="de-DE" sz="2400" dirty="0"/>
              <a:t>Zeit (z.B. 40 Minuten, Blockunterricht; Buskinder…)</a:t>
            </a:r>
          </a:p>
          <a:p>
            <a:r>
              <a:rPr lang="de-DE" sz="2400" dirty="0"/>
              <a:t>Doppelbesetzungen (Aufgabe und Funktion der weiteren Personen)</a:t>
            </a:r>
          </a:p>
          <a:p>
            <a:r>
              <a:rPr lang="de-DE" sz="2400" dirty="0"/>
              <a:t> </a:t>
            </a:r>
          </a:p>
          <a:p>
            <a:pPr lvl="0"/>
            <a:r>
              <a:rPr lang="de-DE" sz="2400" dirty="0" smtClean="0"/>
              <a:t>2.) Lernausgangslage </a:t>
            </a:r>
            <a:r>
              <a:rPr lang="de-DE" sz="2400" dirty="0"/>
              <a:t>der Schülerinnen und Schüler</a:t>
            </a:r>
          </a:p>
          <a:p>
            <a:r>
              <a:rPr lang="de-DE" sz="2400" dirty="0"/>
              <a:t>Alle Informationen sind direkt auf den </a:t>
            </a:r>
            <a:r>
              <a:rPr lang="de-DE" sz="2400" dirty="0" smtClean="0"/>
              <a:t>didaktischen Schwerpunkt bezogen:</a:t>
            </a:r>
            <a:endParaRPr lang="de-DE" sz="2400" dirty="0"/>
          </a:p>
          <a:p>
            <a:pPr marL="342900" indent="-342900">
              <a:buFontTx/>
              <a:buChar char="-"/>
            </a:pPr>
            <a:r>
              <a:rPr lang="de-DE" sz="2400" dirty="0" smtClean="0"/>
              <a:t>Aussagen zum Arbeits- und Sozialverhalten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Vorwissen zum Inhalt der Stunde  </a:t>
            </a:r>
            <a:endParaRPr lang="de-DE" sz="2400" dirty="0"/>
          </a:p>
          <a:p>
            <a:r>
              <a:rPr lang="de-DE" sz="2400" dirty="0"/>
              <a:t>- </a:t>
            </a:r>
            <a:r>
              <a:rPr lang="de-DE" sz="2400" dirty="0" smtClean="0"/>
              <a:t>  Aussagen </a:t>
            </a:r>
            <a:r>
              <a:rPr lang="de-DE" sz="2400" dirty="0"/>
              <a:t>zu einzelnen Schülerinnen und </a:t>
            </a:r>
            <a:r>
              <a:rPr lang="de-DE" sz="2400" dirty="0" smtClean="0"/>
              <a:t>Schülern (Fließtext oder Kompetenzraster)</a:t>
            </a:r>
            <a:endParaRPr lang="de-DE" sz="2400" dirty="0"/>
          </a:p>
          <a:p>
            <a:r>
              <a:rPr lang="de-DE" sz="2000" b="1" dirty="0"/>
              <a:t> 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9806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5536" y="751344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/>
              <a:t>Sachanalyse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 </a:t>
            </a:r>
          </a:p>
          <a:p>
            <a:pPr lvl="0"/>
            <a:r>
              <a:rPr lang="de-DE" sz="2400" dirty="0"/>
              <a:t>Die fachliche Seite des Stundenthemas wird geklärt (in den einzelnen Fächern unterschiedlich; für Deutsch: Inhalt der Stunde interpretieren und fachdidaktischen Schwerpunkt fachlich klären)</a:t>
            </a:r>
          </a:p>
          <a:p>
            <a:r>
              <a:rPr lang="de-DE" sz="2400" dirty="0"/>
              <a:t> </a:t>
            </a:r>
          </a:p>
          <a:p>
            <a:pPr lvl="0"/>
            <a:r>
              <a:rPr lang="de-DE" sz="2400" dirty="0"/>
              <a:t>Die Sachanalyse ist die Basis für die didaktische Reduktion (‚Was davon ist für diese Stunde und für diese Lerngruppe geeignet?‘)</a:t>
            </a:r>
          </a:p>
          <a:p>
            <a:r>
              <a:rPr lang="de-DE" sz="2400" dirty="0"/>
              <a:t> </a:t>
            </a:r>
          </a:p>
          <a:p>
            <a:pPr lvl="0"/>
            <a:r>
              <a:rPr lang="de-DE" sz="2400" dirty="0"/>
              <a:t>Wenn im Mittelpunkt der Stunde die Einführung einer neuen Methode steht, wird diese Methode in der Sachanalyse genauer dargestellt.</a:t>
            </a:r>
          </a:p>
        </p:txBody>
      </p:sp>
    </p:spTree>
    <p:extLst>
      <p:ext uri="{BB962C8B-B14F-4D97-AF65-F5344CB8AC3E}">
        <p14:creationId xmlns:p14="http://schemas.microsoft.com/office/powerpoint/2010/main" val="29565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79512" y="620688"/>
            <a:ext cx="84249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/>
              <a:t>Begründung der didaktischen Entscheidungen</a:t>
            </a:r>
          </a:p>
          <a:p>
            <a:r>
              <a:rPr lang="de-DE" b="1" dirty="0"/>
              <a:t> </a:t>
            </a:r>
            <a:endParaRPr lang="de-DE" dirty="0"/>
          </a:p>
          <a:p>
            <a:r>
              <a:rPr lang="de-DE" sz="2000" dirty="0"/>
              <a:t>Leitfrage: Warum dieser Inhalt mit dieser Lerngruppe?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dirty="0"/>
              <a:t>Der </a:t>
            </a:r>
            <a:r>
              <a:rPr lang="de-DE" sz="2000" b="1" dirty="0"/>
              <a:t>fachdidaktische Schwerpunkt der Stunde</a:t>
            </a:r>
            <a:r>
              <a:rPr lang="de-DE" sz="2000" dirty="0"/>
              <a:t> wird konkret angegeben.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dirty="0"/>
              <a:t>Für die Begründung werden herangezogen…</a:t>
            </a:r>
          </a:p>
          <a:p>
            <a:r>
              <a:rPr lang="de-DE" sz="2000" dirty="0"/>
              <a:t>…Lehrpläne, Standards (KC), schuleigne Curricula…</a:t>
            </a:r>
          </a:p>
          <a:p>
            <a:r>
              <a:rPr lang="de-DE" sz="2000" dirty="0"/>
              <a:t>…Fachdidaktische Literatur (gezielt und gebündelt auf den Inhalt hin)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dirty="0"/>
              <a:t>Bedeutung des Inhalts und fachdidaktischen Schwerpunktes für die </a:t>
            </a:r>
          </a:p>
          <a:p>
            <a:r>
              <a:rPr lang="de-DE" sz="2000" dirty="0"/>
              <a:t>Lerngruppe zum jetzigen Zeitpunkt (Gegenwartsbezug) / für die Zukunft (Zukunftsbezug)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dirty="0"/>
              <a:t>falls notwendig: Didaktische Reduktion des Themas</a:t>
            </a:r>
          </a:p>
          <a:p>
            <a:r>
              <a:rPr lang="de-DE" sz="2000" dirty="0"/>
              <a:t> </a:t>
            </a:r>
          </a:p>
          <a:p>
            <a:pPr lvl="0"/>
            <a:r>
              <a:rPr lang="de-DE" sz="2000" dirty="0"/>
              <a:t>Die Lernmöglichkeiten, die die Aufgabenstellung bietet, werden </a:t>
            </a:r>
            <a:r>
              <a:rPr lang="de-DE" sz="2000" dirty="0" smtClean="0"/>
              <a:t>kurz dargestellt</a:t>
            </a:r>
            <a:r>
              <a:rPr lang="de-DE" sz="2000" dirty="0"/>
              <a:t>. (besonders wichtig in Mathematik)</a:t>
            </a:r>
          </a:p>
        </p:txBody>
      </p:sp>
    </p:spTree>
    <p:extLst>
      <p:ext uri="{BB962C8B-B14F-4D97-AF65-F5344CB8AC3E}">
        <p14:creationId xmlns:p14="http://schemas.microsoft.com/office/powerpoint/2010/main" val="296182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75134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/>
              <a:t>Begründung der methodischen Entscheidungen</a:t>
            </a:r>
          </a:p>
          <a:p>
            <a:r>
              <a:rPr lang="de-DE" sz="2000" dirty="0"/>
              <a:t> </a:t>
            </a:r>
          </a:p>
          <a:p>
            <a:r>
              <a:rPr lang="de-DE" sz="2400" b="1" dirty="0"/>
              <a:t>Methodische Maßnahmen </a:t>
            </a:r>
            <a:r>
              <a:rPr lang="de-DE" sz="2400" dirty="0"/>
              <a:t>(Unterrichtsgespräche, Gruppenpuzzle, Rollenspiel u.a.) müssen zur Lerngruppe und zum Inhalt der Stunde passen 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Sie werden kurz benannt und dann begründet (evtl. in Stichpunkten)</a:t>
            </a:r>
          </a:p>
          <a:p>
            <a:r>
              <a:rPr lang="de-DE" sz="2400" dirty="0"/>
              <a:t>→Zusammenhang von Ziel, Inhalt und Methode</a:t>
            </a:r>
          </a:p>
          <a:p>
            <a:r>
              <a:rPr lang="de-DE" sz="2400" dirty="0"/>
              <a:t> </a:t>
            </a:r>
          </a:p>
          <a:p>
            <a:r>
              <a:rPr lang="de-DE" sz="2400" dirty="0"/>
              <a:t>mögliche Gliederung:</a:t>
            </a:r>
          </a:p>
          <a:p>
            <a:pPr lvl="0"/>
            <a:r>
              <a:rPr lang="de-DE" sz="2400" dirty="0"/>
              <a:t>Methoden</a:t>
            </a:r>
          </a:p>
          <a:p>
            <a:pPr lvl="0"/>
            <a:r>
              <a:rPr lang="de-DE" sz="2400" dirty="0"/>
              <a:t>Sozialformen</a:t>
            </a:r>
          </a:p>
          <a:p>
            <a:pPr lvl="0"/>
            <a:r>
              <a:rPr lang="de-DE" sz="2400" dirty="0"/>
              <a:t>Medien</a:t>
            </a:r>
          </a:p>
          <a:p>
            <a:pPr lvl="0"/>
            <a:r>
              <a:rPr lang="de-DE" sz="2400" dirty="0"/>
              <a:t>Differenzierung (eventuell auch schon in der Didaktik)</a:t>
            </a:r>
          </a:p>
        </p:txBody>
      </p:sp>
    </p:spTree>
    <p:extLst>
      <p:ext uri="{BB962C8B-B14F-4D97-AF65-F5344CB8AC3E}">
        <p14:creationId xmlns:p14="http://schemas.microsoft.com/office/powerpoint/2010/main" val="1275981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642031"/>
            <a:ext cx="8856984" cy="6241880"/>
          </a:xfrm>
        </p:spPr>
        <p:txBody>
          <a:bodyPr numCol="4">
            <a:normAutofit fontScale="25000" lnSpcReduction="20000"/>
          </a:bodyPr>
          <a:lstStyle/>
          <a:p>
            <a:endParaRPr lang="de-DE" dirty="0"/>
          </a:p>
          <a:p>
            <a:pPr marL="109728" indent="0">
              <a:buNone/>
            </a:pPr>
            <a:r>
              <a:rPr lang="de-DE" sz="7200" dirty="0" smtClean="0"/>
              <a:t>VERBEN ZUR FORMULIERUNG VON LERNZIELEN</a:t>
            </a:r>
          </a:p>
          <a:p>
            <a:pPr marL="109728" indent="0">
              <a:buNone/>
            </a:pPr>
            <a:endParaRPr lang="de-DE" dirty="0" smtClean="0"/>
          </a:p>
          <a:p>
            <a:pPr marL="109728" indent="0">
              <a:buNone/>
            </a:pPr>
            <a:r>
              <a:rPr lang="de-DE" sz="5600" b="1" dirty="0" smtClean="0"/>
              <a:t>Stufe  1:Wissen</a:t>
            </a:r>
            <a:r>
              <a:rPr lang="de-DE" sz="5600" b="1" dirty="0"/>
              <a:t>, </a:t>
            </a:r>
            <a:r>
              <a:rPr lang="de-DE" sz="5600" b="1" dirty="0" smtClean="0"/>
              <a:t>Kenntnisse</a:t>
            </a:r>
            <a:endParaRPr lang="de-DE" sz="5600" b="1" dirty="0"/>
          </a:p>
          <a:p>
            <a:r>
              <a:rPr lang="de-DE" sz="4800" dirty="0"/>
              <a:t>nennen</a:t>
            </a:r>
          </a:p>
          <a:p>
            <a:r>
              <a:rPr lang="de-DE" sz="4800" dirty="0" smtClean="0"/>
              <a:t>aufsagen</a:t>
            </a:r>
            <a:endParaRPr lang="de-DE" sz="4800" dirty="0"/>
          </a:p>
          <a:p>
            <a:r>
              <a:rPr lang="de-DE" sz="4800" dirty="0"/>
              <a:t>aufzählen</a:t>
            </a:r>
          </a:p>
          <a:p>
            <a:r>
              <a:rPr lang="de-DE" sz="4800" dirty="0"/>
              <a:t>anführen</a:t>
            </a:r>
          </a:p>
          <a:p>
            <a:r>
              <a:rPr lang="de-DE" sz="4800" dirty="0"/>
              <a:t>andeuten</a:t>
            </a:r>
          </a:p>
          <a:p>
            <a:r>
              <a:rPr lang="de-DE" sz="4800" dirty="0"/>
              <a:t>aussagen</a:t>
            </a:r>
          </a:p>
          <a:p>
            <a:r>
              <a:rPr lang="de-DE" sz="4800" dirty="0"/>
              <a:t>ausführen</a:t>
            </a:r>
          </a:p>
          <a:p>
            <a:r>
              <a:rPr lang="de-DE" sz="4800" dirty="0"/>
              <a:t>aufführen</a:t>
            </a:r>
          </a:p>
          <a:p>
            <a:r>
              <a:rPr lang="de-DE" sz="4800" dirty="0" smtClean="0"/>
              <a:t>ausdrücken</a:t>
            </a:r>
            <a:endParaRPr lang="de-DE" sz="4800" dirty="0"/>
          </a:p>
          <a:p>
            <a:r>
              <a:rPr lang="de-DE" sz="4800" dirty="0"/>
              <a:t>benennen</a:t>
            </a:r>
          </a:p>
          <a:p>
            <a:r>
              <a:rPr lang="de-DE" sz="4800" dirty="0"/>
              <a:t>bezeichnen</a:t>
            </a:r>
          </a:p>
          <a:p>
            <a:r>
              <a:rPr lang="de-DE" sz="4800" dirty="0"/>
              <a:t>erzählen</a:t>
            </a:r>
          </a:p>
          <a:p>
            <a:r>
              <a:rPr lang="de-DE" sz="4800" dirty="0"/>
              <a:t>berichten</a:t>
            </a:r>
          </a:p>
          <a:p>
            <a:r>
              <a:rPr lang="de-DE" sz="4800" dirty="0"/>
              <a:t>beschreiben</a:t>
            </a:r>
          </a:p>
          <a:p>
            <a:r>
              <a:rPr lang="de-DE" sz="4800" dirty="0"/>
              <a:t>aufschreiben</a:t>
            </a:r>
          </a:p>
          <a:p>
            <a:r>
              <a:rPr lang="de-DE" sz="4800" dirty="0"/>
              <a:t>zeichnen</a:t>
            </a:r>
          </a:p>
          <a:p>
            <a:r>
              <a:rPr lang="de-DE" sz="4800" dirty="0"/>
              <a:t>skizzieren</a:t>
            </a:r>
          </a:p>
          <a:p>
            <a:r>
              <a:rPr lang="de-DE" sz="4800" dirty="0"/>
              <a:t>angeben</a:t>
            </a:r>
          </a:p>
          <a:p>
            <a:r>
              <a:rPr lang="de-DE" sz="4800" dirty="0"/>
              <a:t>darstellen</a:t>
            </a:r>
          </a:p>
          <a:p>
            <a:r>
              <a:rPr lang="de-DE" sz="4800" dirty="0"/>
              <a:t>schreiben</a:t>
            </a:r>
          </a:p>
          <a:p>
            <a:r>
              <a:rPr lang="de-DE" sz="4800" dirty="0" smtClean="0"/>
              <a:t>schildern</a:t>
            </a:r>
          </a:p>
          <a:p>
            <a:pPr marL="109728" indent="0">
              <a:buNone/>
            </a:pPr>
            <a:endParaRPr lang="de-DE" sz="4800" dirty="0" smtClean="0"/>
          </a:p>
          <a:p>
            <a:pPr marL="109728" indent="0">
              <a:buNone/>
            </a:pPr>
            <a:r>
              <a:rPr lang="de-DE" sz="5600" b="1" dirty="0" smtClean="0"/>
              <a:t>Stufe  2: Verständnis</a:t>
            </a:r>
            <a:endParaRPr lang="de-DE" sz="5600" b="1" dirty="0"/>
          </a:p>
          <a:p>
            <a:r>
              <a:rPr lang="de-DE" sz="4800" dirty="0"/>
              <a:t>interpretieren</a:t>
            </a:r>
          </a:p>
          <a:p>
            <a:r>
              <a:rPr lang="de-DE" sz="4800" dirty="0"/>
              <a:t>erklären</a:t>
            </a:r>
          </a:p>
          <a:p>
            <a:r>
              <a:rPr lang="de-DE" sz="4800" dirty="0"/>
              <a:t>erläutern</a:t>
            </a:r>
          </a:p>
          <a:p>
            <a:r>
              <a:rPr lang="de-DE" sz="4800" dirty="0"/>
              <a:t>formulieren</a:t>
            </a:r>
          </a:p>
          <a:p>
            <a:r>
              <a:rPr lang="de-DE" sz="4800" dirty="0"/>
              <a:t>übertragen</a:t>
            </a:r>
          </a:p>
          <a:p>
            <a:r>
              <a:rPr lang="de-DE" sz="4800" dirty="0"/>
              <a:t>übersetzen</a:t>
            </a:r>
          </a:p>
          <a:p>
            <a:r>
              <a:rPr lang="de-DE" sz="4800" dirty="0"/>
              <a:t>deuten</a:t>
            </a:r>
          </a:p>
          <a:p>
            <a:r>
              <a:rPr lang="de-DE" sz="4800" dirty="0"/>
              <a:t>bestimmen</a:t>
            </a:r>
          </a:p>
          <a:p>
            <a:r>
              <a:rPr lang="de-DE" sz="4800" dirty="0"/>
              <a:t>identifizieren</a:t>
            </a:r>
          </a:p>
          <a:p>
            <a:r>
              <a:rPr lang="de-DE" sz="4800" dirty="0"/>
              <a:t>definieren</a:t>
            </a:r>
          </a:p>
          <a:p>
            <a:r>
              <a:rPr lang="de-DE" sz="4800" dirty="0" smtClean="0"/>
              <a:t>darstellen</a:t>
            </a:r>
            <a:endParaRPr lang="de-DE" sz="4800" dirty="0"/>
          </a:p>
          <a:p>
            <a:r>
              <a:rPr lang="de-DE" sz="4800" dirty="0"/>
              <a:t>darlegen</a:t>
            </a:r>
          </a:p>
          <a:p>
            <a:r>
              <a:rPr lang="de-DE" sz="4800" dirty="0"/>
              <a:t>Schlüsse </a:t>
            </a:r>
          </a:p>
          <a:p>
            <a:r>
              <a:rPr lang="de-DE" sz="4800" dirty="0"/>
              <a:t>und </a:t>
            </a:r>
          </a:p>
          <a:p>
            <a:r>
              <a:rPr lang="de-DE" sz="4800" dirty="0"/>
              <a:t>Folgerungen </a:t>
            </a:r>
          </a:p>
          <a:p>
            <a:r>
              <a:rPr lang="de-DE" sz="4800" dirty="0"/>
              <a:t>ziehen</a:t>
            </a:r>
          </a:p>
          <a:p>
            <a:r>
              <a:rPr lang="de-DE" sz="4800" dirty="0"/>
              <a:t>ableiten</a:t>
            </a:r>
          </a:p>
          <a:p>
            <a:r>
              <a:rPr lang="de-DE" sz="4800" dirty="0"/>
              <a:t>demonstrieren</a:t>
            </a:r>
          </a:p>
          <a:p>
            <a:r>
              <a:rPr lang="de-DE" sz="4800" dirty="0"/>
              <a:t>zusammenfassen</a:t>
            </a:r>
          </a:p>
          <a:p>
            <a:r>
              <a:rPr lang="de-DE" sz="4800" dirty="0"/>
              <a:t>herausstellen</a:t>
            </a:r>
          </a:p>
          <a:p>
            <a:r>
              <a:rPr lang="de-DE" sz="4800" dirty="0" smtClean="0"/>
              <a:t>präsentieren</a:t>
            </a:r>
          </a:p>
          <a:p>
            <a:endParaRPr lang="de-DE" sz="4800" dirty="0" smtClean="0"/>
          </a:p>
          <a:p>
            <a:pPr marL="109728" indent="0">
              <a:buNone/>
            </a:pPr>
            <a:endParaRPr lang="de-DE" sz="4800" dirty="0"/>
          </a:p>
          <a:p>
            <a:pPr marL="109728" indent="0">
              <a:buNone/>
            </a:pPr>
            <a:r>
              <a:rPr lang="de-DE" sz="5600" b="1" dirty="0" smtClean="0"/>
              <a:t>Stufe 3: Anwendung</a:t>
            </a:r>
            <a:endParaRPr lang="de-DE" sz="5600" b="1" dirty="0"/>
          </a:p>
          <a:p>
            <a:r>
              <a:rPr lang="de-DE" sz="4800" dirty="0"/>
              <a:t>anwenden</a:t>
            </a:r>
          </a:p>
          <a:p>
            <a:r>
              <a:rPr lang="de-DE" sz="4800" dirty="0"/>
              <a:t>erstellen</a:t>
            </a:r>
          </a:p>
          <a:p>
            <a:r>
              <a:rPr lang="de-DE" sz="4800" dirty="0"/>
              <a:t>herstellen</a:t>
            </a:r>
          </a:p>
          <a:p>
            <a:r>
              <a:rPr lang="de-DE" sz="4800" dirty="0" smtClean="0"/>
              <a:t>ermitteln</a:t>
            </a:r>
            <a:endParaRPr lang="de-DE" sz="4800" dirty="0"/>
          </a:p>
          <a:p>
            <a:r>
              <a:rPr lang="de-DE" sz="4800" dirty="0"/>
              <a:t>herausfinden</a:t>
            </a:r>
          </a:p>
          <a:p>
            <a:r>
              <a:rPr lang="de-DE" sz="4800" dirty="0"/>
              <a:t>aufsuchen</a:t>
            </a:r>
          </a:p>
          <a:p>
            <a:r>
              <a:rPr lang="de-DE" sz="4800" dirty="0"/>
              <a:t>lösen</a:t>
            </a:r>
          </a:p>
          <a:p>
            <a:r>
              <a:rPr lang="de-DE" sz="4800" dirty="0"/>
              <a:t>nutzen</a:t>
            </a:r>
          </a:p>
          <a:p>
            <a:r>
              <a:rPr lang="de-DE" sz="4800" dirty="0"/>
              <a:t>durchführen</a:t>
            </a:r>
          </a:p>
          <a:p>
            <a:r>
              <a:rPr lang="de-DE" sz="4800" dirty="0" smtClean="0"/>
              <a:t>errechnen</a:t>
            </a:r>
            <a:endParaRPr lang="de-DE" sz="4800" dirty="0"/>
          </a:p>
          <a:p>
            <a:r>
              <a:rPr lang="de-DE" sz="4800" dirty="0"/>
              <a:t>berechnen</a:t>
            </a:r>
          </a:p>
          <a:p>
            <a:r>
              <a:rPr lang="de-DE" sz="4800" dirty="0"/>
              <a:t>ausfüllen</a:t>
            </a:r>
          </a:p>
          <a:p>
            <a:r>
              <a:rPr lang="de-DE" sz="4800" dirty="0"/>
              <a:t>eintragen</a:t>
            </a:r>
          </a:p>
          <a:p>
            <a:r>
              <a:rPr lang="de-DE" sz="4800" dirty="0"/>
              <a:t>drucken</a:t>
            </a:r>
          </a:p>
          <a:p>
            <a:r>
              <a:rPr lang="de-DE" sz="4800" dirty="0"/>
              <a:t>planen</a:t>
            </a:r>
          </a:p>
          <a:p>
            <a:r>
              <a:rPr lang="de-DE" sz="4800" dirty="0"/>
              <a:t>erarbeiten</a:t>
            </a:r>
          </a:p>
          <a:p>
            <a:r>
              <a:rPr lang="de-DE" sz="4800" dirty="0"/>
              <a:t>verwenden</a:t>
            </a:r>
          </a:p>
          <a:p>
            <a:r>
              <a:rPr lang="de-DE" sz="4800" dirty="0"/>
              <a:t>bearbeiten</a:t>
            </a:r>
          </a:p>
          <a:p>
            <a:r>
              <a:rPr lang="de-DE" sz="4800" dirty="0"/>
              <a:t>speichern</a:t>
            </a:r>
          </a:p>
          <a:p>
            <a:r>
              <a:rPr lang="de-DE" sz="4800" dirty="0"/>
              <a:t>sichern</a:t>
            </a:r>
          </a:p>
          <a:p>
            <a:r>
              <a:rPr lang="de-DE" sz="4800" dirty="0"/>
              <a:t>formatieren</a:t>
            </a:r>
          </a:p>
          <a:p>
            <a:r>
              <a:rPr lang="de-DE" sz="4800" dirty="0"/>
              <a:t>erstellen</a:t>
            </a:r>
          </a:p>
          <a:p>
            <a:r>
              <a:rPr lang="de-DE" sz="4800" dirty="0"/>
              <a:t>gestalten</a:t>
            </a:r>
          </a:p>
          <a:p>
            <a:r>
              <a:rPr lang="de-DE" sz="4800" dirty="0"/>
              <a:t>einrichten</a:t>
            </a:r>
          </a:p>
          <a:p>
            <a:r>
              <a:rPr lang="de-DE" sz="4800" dirty="0"/>
              <a:t>konfigurieren</a:t>
            </a:r>
          </a:p>
          <a:p>
            <a:r>
              <a:rPr lang="de-DE" sz="4800" dirty="0" smtClean="0"/>
              <a:t>löschen</a:t>
            </a:r>
          </a:p>
          <a:p>
            <a:endParaRPr lang="de-DE" sz="4800" dirty="0" smtClean="0"/>
          </a:p>
          <a:p>
            <a:pPr marL="109728" indent="0">
              <a:buNone/>
            </a:pPr>
            <a:endParaRPr lang="de-DE" sz="4800" dirty="0"/>
          </a:p>
          <a:p>
            <a:pPr marL="109728" indent="0">
              <a:buNone/>
            </a:pPr>
            <a:r>
              <a:rPr lang="de-DE" sz="5600" b="1" dirty="0" smtClean="0"/>
              <a:t>Stufe 4: Analyse</a:t>
            </a:r>
            <a:endParaRPr lang="de-DE" sz="5600" b="1" dirty="0"/>
          </a:p>
          <a:p>
            <a:r>
              <a:rPr lang="de-DE" sz="4800" dirty="0"/>
              <a:t>isolieren</a:t>
            </a:r>
          </a:p>
          <a:p>
            <a:r>
              <a:rPr lang="de-DE" sz="4800" dirty="0"/>
              <a:t>auswählen</a:t>
            </a:r>
          </a:p>
          <a:p>
            <a:r>
              <a:rPr lang="de-DE" sz="4800" dirty="0"/>
              <a:t>entnehmen</a:t>
            </a:r>
          </a:p>
          <a:p>
            <a:r>
              <a:rPr lang="de-DE" sz="4800" dirty="0"/>
              <a:t>sortieren</a:t>
            </a:r>
          </a:p>
          <a:p>
            <a:r>
              <a:rPr lang="de-DE" sz="4800" dirty="0"/>
              <a:t>einteilen</a:t>
            </a:r>
          </a:p>
          <a:p>
            <a:r>
              <a:rPr lang="de-DE" sz="4800" dirty="0"/>
              <a:t>einordnen</a:t>
            </a:r>
          </a:p>
          <a:p>
            <a:r>
              <a:rPr lang="de-DE" sz="4800" dirty="0"/>
              <a:t>bestimmen</a:t>
            </a:r>
          </a:p>
          <a:p>
            <a:r>
              <a:rPr lang="de-DE" sz="4800" dirty="0"/>
              <a:t>herausstellen</a:t>
            </a:r>
          </a:p>
          <a:p>
            <a:r>
              <a:rPr lang="de-DE" sz="4800" dirty="0"/>
              <a:t>analysieren</a:t>
            </a:r>
          </a:p>
          <a:p>
            <a:r>
              <a:rPr lang="de-DE" sz="4800" dirty="0"/>
              <a:t>vergleichen</a:t>
            </a:r>
          </a:p>
          <a:p>
            <a:r>
              <a:rPr lang="de-DE" sz="4800" dirty="0" smtClean="0"/>
              <a:t>gegenüberstellen</a:t>
            </a:r>
            <a:endParaRPr lang="de-DE" sz="4800" dirty="0"/>
          </a:p>
          <a:p>
            <a:r>
              <a:rPr lang="de-DE" sz="4800" dirty="0"/>
              <a:t>unterscheiden</a:t>
            </a:r>
          </a:p>
          <a:p>
            <a:r>
              <a:rPr lang="de-DE" sz="4800" dirty="0"/>
              <a:t>untersuchen</a:t>
            </a:r>
          </a:p>
          <a:p>
            <a:r>
              <a:rPr lang="de-DE" sz="4800" dirty="0" smtClean="0"/>
              <a:t>testen</a:t>
            </a:r>
          </a:p>
          <a:p>
            <a:endParaRPr lang="de-DE" sz="4800" smtClean="0"/>
          </a:p>
          <a:p>
            <a:pPr marL="109728" indent="0">
              <a:buNone/>
            </a:pPr>
            <a:endParaRPr lang="de-DE" sz="4800" dirty="0"/>
          </a:p>
          <a:p>
            <a:pPr marL="109728" indent="0">
              <a:buNone/>
            </a:pPr>
            <a:r>
              <a:rPr lang="de-DE" sz="5600" b="1" dirty="0" smtClean="0"/>
              <a:t>Stufe  5: Synthese</a:t>
            </a:r>
            <a:endParaRPr lang="de-DE" sz="5600" b="1" dirty="0"/>
          </a:p>
          <a:p>
            <a:r>
              <a:rPr lang="de-DE" sz="4800" dirty="0"/>
              <a:t>entwerfen</a:t>
            </a:r>
          </a:p>
          <a:p>
            <a:r>
              <a:rPr lang="de-DE" sz="4800" dirty="0"/>
              <a:t>zuordnen</a:t>
            </a:r>
          </a:p>
          <a:p>
            <a:r>
              <a:rPr lang="de-DE" sz="4800" dirty="0"/>
              <a:t>verbinden</a:t>
            </a:r>
          </a:p>
          <a:p>
            <a:r>
              <a:rPr lang="de-DE" sz="4800" dirty="0" smtClean="0"/>
              <a:t>tabellieren</a:t>
            </a:r>
            <a:endParaRPr lang="de-DE" sz="4800" dirty="0"/>
          </a:p>
          <a:p>
            <a:r>
              <a:rPr lang="de-DE" sz="4800" dirty="0"/>
              <a:t>konzipieren</a:t>
            </a:r>
          </a:p>
          <a:p>
            <a:r>
              <a:rPr lang="de-DE" sz="4800" dirty="0"/>
              <a:t>zusammenstellen</a:t>
            </a:r>
          </a:p>
          <a:p>
            <a:r>
              <a:rPr lang="de-DE" sz="4800" dirty="0"/>
              <a:t>in </a:t>
            </a:r>
          </a:p>
          <a:p>
            <a:r>
              <a:rPr lang="de-DE" sz="4800" dirty="0"/>
              <a:t>Beziehung </a:t>
            </a:r>
          </a:p>
          <a:p>
            <a:r>
              <a:rPr lang="de-DE" sz="4800" dirty="0"/>
              <a:t>setzen</a:t>
            </a:r>
          </a:p>
          <a:p>
            <a:r>
              <a:rPr lang="de-DE" sz="4800" dirty="0"/>
              <a:t>entwerfen</a:t>
            </a:r>
          </a:p>
          <a:p>
            <a:r>
              <a:rPr lang="de-DE" sz="4800" dirty="0"/>
              <a:t>entwickeln</a:t>
            </a:r>
          </a:p>
          <a:p>
            <a:r>
              <a:rPr lang="de-DE" sz="4800" dirty="0"/>
              <a:t>ableiten</a:t>
            </a:r>
          </a:p>
          <a:p>
            <a:r>
              <a:rPr lang="de-DE" sz="4800" dirty="0"/>
              <a:t>ordnen</a:t>
            </a:r>
          </a:p>
          <a:p>
            <a:r>
              <a:rPr lang="de-DE" sz="4800" dirty="0"/>
              <a:t>beziehen</a:t>
            </a:r>
          </a:p>
          <a:p>
            <a:r>
              <a:rPr lang="de-DE" sz="4800" dirty="0" smtClean="0"/>
              <a:t>koordinieren</a:t>
            </a:r>
          </a:p>
          <a:p>
            <a:endParaRPr lang="de-DE" sz="4800" dirty="0" smtClean="0"/>
          </a:p>
          <a:p>
            <a:pPr marL="109728" indent="0">
              <a:buNone/>
            </a:pPr>
            <a:r>
              <a:rPr lang="de-DE" sz="5600" b="1" dirty="0" smtClean="0"/>
              <a:t>Stufe 6: Bewertung</a:t>
            </a:r>
            <a:endParaRPr lang="de-DE" sz="5600" b="1" dirty="0"/>
          </a:p>
          <a:p>
            <a:r>
              <a:rPr lang="de-DE" sz="4800" dirty="0"/>
              <a:t>entscheiden</a:t>
            </a:r>
          </a:p>
          <a:p>
            <a:r>
              <a:rPr lang="de-DE" sz="4800" dirty="0"/>
              <a:t>beurteilen</a:t>
            </a:r>
          </a:p>
          <a:p>
            <a:r>
              <a:rPr lang="de-DE" sz="4800" dirty="0" smtClean="0"/>
              <a:t>urteilen</a:t>
            </a:r>
            <a:endParaRPr lang="de-DE" sz="4800" dirty="0"/>
          </a:p>
          <a:p>
            <a:r>
              <a:rPr lang="de-DE" sz="4800" dirty="0"/>
              <a:t>bewerten</a:t>
            </a:r>
          </a:p>
          <a:p>
            <a:r>
              <a:rPr lang="de-DE" sz="4800" dirty="0"/>
              <a:t>sortieren</a:t>
            </a:r>
          </a:p>
          <a:p>
            <a:r>
              <a:rPr lang="de-DE" sz="4800" dirty="0"/>
              <a:t>klassifizieren</a:t>
            </a:r>
          </a:p>
          <a:p>
            <a:r>
              <a:rPr lang="de-DE" sz="4800" dirty="0"/>
              <a:t>bestimmen</a:t>
            </a:r>
          </a:p>
          <a:p>
            <a:r>
              <a:rPr lang="de-DE" sz="4800" dirty="0" smtClean="0"/>
              <a:t>kritisch vergleichen</a:t>
            </a:r>
            <a:endParaRPr lang="de-DE" sz="4800" dirty="0"/>
          </a:p>
          <a:p>
            <a:r>
              <a:rPr lang="de-DE" sz="4800" dirty="0"/>
              <a:t>begründen</a:t>
            </a:r>
          </a:p>
          <a:p>
            <a:r>
              <a:rPr lang="de-DE" sz="4800" dirty="0"/>
              <a:t>auswählen</a:t>
            </a:r>
          </a:p>
          <a:p>
            <a:r>
              <a:rPr lang="de-DE" sz="4800" dirty="0"/>
              <a:t>prüfen</a:t>
            </a:r>
          </a:p>
          <a:p>
            <a:r>
              <a:rPr lang="de-DE" sz="4800" dirty="0"/>
              <a:t>entscheiden</a:t>
            </a:r>
          </a:p>
          <a:p>
            <a:r>
              <a:rPr lang="de-DE" sz="4800" dirty="0"/>
              <a:t>Stellung </a:t>
            </a:r>
            <a:r>
              <a:rPr lang="de-DE" sz="4800" dirty="0" smtClean="0"/>
              <a:t> nehmen</a:t>
            </a:r>
            <a:endParaRPr lang="de-DE" sz="4800" dirty="0"/>
          </a:p>
          <a:p>
            <a:r>
              <a:rPr lang="de-DE" sz="4800" dirty="0" smtClean="0"/>
              <a:t>evaluieren</a:t>
            </a: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2448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Vorbereitung und Planung </a:t>
            </a:r>
            <a:r>
              <a:rPr lang="de-DE" smtClean="0"/>
              <a:t>von Unterricht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Setting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822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	Schriftliche </a:t>
            </a:r>
            <a:r>
              <a:rPr lang="de-DE" dirty="0"/>
              <a:t>Vorbereitung: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r>
              <a:rPr lang="de-DE" dirty="0" smtClean="0"/>
              <a:t>Ziele</a:t>
            </a:r>
            <a:endParaRPr lang="de-DE" dirty="0"/>
          </a:p>
          <a:p>
            <a:r>
              <a:rPr lang="de-DE" dirty="0"/>
              <a:t>Wiederholung: Teile der Unterrichtsvorbereitung</a:t>
            </a:r>
          </a:p>
          <a:p>
            <a:r>
              <a:rPr lang="de-DE" dirty="0"/>
              <a:t>Lernziele</a:t>
            </a:r>
          </a:p>
          <a:p>
            <a:r>
              <a:rPr lang="de-DE" dirty="0"/>
              <a:t>Schwerpunkt: Begründung der methodischen </a:t>
            </a:r>
            <a:r>
              <a:rPr lang="de-DE" dirty="0" smtClean="0"/>
              <a:t>Entscheidungen</a:t>
            </a:r>
          </a:p>
          <a:p>
            <a:r>
              <a:rPr lang="de-DE" dirty="0" smtClean="0"/>
              <a:t>Weitere Teile der Vorbereitung</a:t>
            </a:r>
          </a:p>
          <a:p>
            <a:r>
              <a:rPr lang="de-DE" dirty="0" smtClean="0"/>
              <a:t>Handreichung zur Einschätzung von Unterrichtsqualität</a:t>
            </a:r>
          </a:p>
          <a:p>
            <a:r>
              <a:rPr lang="de-DE" dirty="0" smtClean="0"/>
              <a:t>Evaluation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3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472608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de-DE" dirty="0"/>
          </a:p>
          <a:p>
            <a:r>
              <a:rPr lang="de-DE" sz="3200" dirty="0" smtClean="0"/>
              <a:t>Die </a:t>
            </a:r>
            <a:r>
              <a:rPr lang="de-DE" sz="3200" dirty="0" err="1" smtClean="0"/>
              <a:t>LiV</a:t>
            </a:r>
            <a:r>
              <a:rPr lang="de-DE" sz="3200" dirty="0" smtClean="0"/>
              <a:t> können eine ausführliche Unterrichtsvorbereitung schreiben.</a:t>
            </a:r>
          </a:p>
          <a:p>
            <a:pPr marL="109728" indent="0">
              <a:buNone/>
            </a:pPr>
            <a:endParaRPr lang="de-DE" sz="3200" dirty="0"/>
          </a:p>
          <a:p>
            <a:r>
              <a:rPr lang="de-DE" sz="3200" dirty="0" smtClean="0"/>
              <a:t>Sie können ein Stundenziel formulieren.</a:t>
            </a:r>
          </a:p>
          <a:p>
            <a:r>
              <a:rPr lang="de-DE" sz="3200" dirty="0" smtClean="0"/>
              <a:t>Sie können zielführende Methoden für ihre Unterrichtsstunde auswählen und ihren Einsatz begründen.</a:t>
            </a:r>
          </a:p>
          <a:p>
            <a:r>
              <a:rPr lang="de-DE" sz="3200" dirty="0" smtClean="0"/>
              <a:t>Sie können die anderen Teile einer Vorbereitung angeben.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085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 fontScale="90000"/>
          </a:bodyPr>
          <a:lstStyle/>
          <a:p>
            <a:r>
              <a:rPr lang="de-DE" sz="5400" dirty="0" smtClean="0"/>
              <a:t>Tagesplan BRB 2. Setting</a:t>
            </a:r>
            <a:r>
              <a:rPr lang="de-DE" sz="5400" dirty="0"/>
              <a:t/>
            </a:r>
            <a:br>
              <a:rPr lang="de-DE" sz="5400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64496"/>
          </a:xfrm>
        </p:spPr>
        <p:txBody>
          <a:bodyPr>
            <a:normAutofit fontScale="92500"/>
          </a:bodyPr>
          <a:lstStyle/>
          <a:p>
            <a:r>
              <a:rPr lang="de-DE" sz="3600" dirty="0" smtClean="0"/>
              <a:t>Mein Bild von meiner Ausbildungssituation</a:t>
            </a:r>
          </a:p>
          <a:p>
            <a:r>
              <a:rPr lang="de-DE" sz="3600" dirty="0" smtClean="0"/>
              <a:t>Austausch über Beobachtungsaufgaben</a:t>
            </a:r>
          </a:p>
          <a:p>
            <a:r>
              <a:rPr lang="de-DE" sz="3600" dirty="0" smtClean="0"/>
              <a:t>Selbstporträt</a:t>
            </a:r>
          </a:p>
          <a:p>
            <a:r>
              <a:rPr lang="de-DE" sz="3600" dirty="0" smtClean="0"/>
              <a:t>Tandembildung</a:t>
            </a:r>
          </a:p>
          <a:p>
            <a:r>
              <a:rPr lang="de-DE" sz="3600" dirty="0" smtClean="0"/>
              <a:t>Ausbildungsbegleitendes Portfolio</a:t>
            </a:r>
          </a:p>
          <a:p>
            <a:pPr marL="109728" indent="0">
              <a:buNone/>
            </a:pPr>
            <a:endParaRPr lang="de-DE" sz="3600" dirty="0" smtClean="0"/>
          </a:p>
          <a:p>
            <a:r>
              <a:rPr lang="de-DE" sz="3600" dirty="0" smtClean="0">
                <a:solidFill>
                  <a:srgbClr val="FF0000"/>
                </a:solidFill>
              </a:rPr>
              <a:t>Frühstück</a:t>
            </a:r>
          </a:p>
        </p:txBody>
      </p:sp>
    </p:spTree>
    <p:extLst>
      <p:ext uri="{BB962C8B-B14F-4D97-AF65-F5344CB8AC3E}">
        <p14:creationId xmlns:p14="http://schemas.microsoft.com/office/powerpoint/2010/main" val="25915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Teile der Vorbereitung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Stellung der Stunde in der Unterrichtseinheit</a:t>
            </a:r>
          </a:p>
          <a:p>
            <a:r>
              <a:rPr lang="de-DE" sz="3600" dirty="0" smtClean="0"/>
              <a:t>Verlaufsplan</a:t>
            </a:r>
          </a:p>
          <a:p>
            <a:r>
              <a:rPr lang="de-DE" sz="3600" dirty="0" smtClean="0"/>
              <a:t>Literaturangaben</a:t>
            </a:r>
          </a:p>
          <a:p>
            <a:r>
              <a:rPr lang="de-DE" sz="3600" dirty="0" smtClean="0"/>
              <a:t>Anhang: Arbeitsblätter, </a:t>
            </a:r>
            <a:r>
              <a:rPr lang="de-DE" sz="3600" dirty="0" err="1" smtClean="0"/>
              <a:t>Sitzplan</a:t>
            </a:r>
            <a:r>
              <a:rPr lang="de-DE" sz="3600" dirty="0" smtClean="0"/>
              <a:t> etc.</a:t>
            </a:r>
          </a:p>
          <a:p>
            <a:r>
              <a:rPr lang="de-DE" sz="3600" dirty="0" smtClean="0"/>
              <a:t>Deckblatt: Name, Schule, Klasse, Einheit, Stundentitel, Gliederung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4810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Tagesplan </a:t>
            </a:r>
            <a:r>
              <a:rPr lang="de-DE" dirty="0" err="1" smtClean="0"/>
              <a:t>VuP</a:t>
            </a:r>
            <a:r>
              <a:rPr lang="de-DE" dirty="0" smtClean="0"/>
              <a:t> 1. Setting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Ziele</a:t>
            </a:r>
          </a:p>
          <a:p>
            <a:r>
              <a:rPr lang="de-DE" dirty="0" smtClean="0"/>
              <a:t>Vorerfahrungen erheben</a:t>
            </a:r>
          </a:p>
          <a:p>
            <a:r>
              <a:rPr lang="de-DE" dirty="0" smtClean="0"/>
              <a:t>Jahresplanungen</a:t>
            </a:r>
          </a:p>
          <a:p>
            <a:r>
              <a:rPr lang="de-DE" dirty="0" smtClean="0"/>
              <a:t>Literatur</a:t>
            </a:r>
          </a:p>
          <a:p>
            <a:r>
              <a:rPr lang="de-DE" dirty="0" smtClean="0"/>
              <a:t>Prozessmodell</a:t>
            </a:r>
          </a:p>
          <a:p>
            <a:r>
              <a:rPr lang="de-DE" dirty="0" smtClean="0"/>
              <a:t>Planungsbausteine – didaktisches Netz</a:t>
            </a:r>
          </a:p>
          <a:p>
            <a:r>
              <a:rPr lang="de-DE" dirty="0" smtClean="0"/>
              <a:t>Seminarratsempfehlungen</a:t>
            </a:r>
          </a:p>
          <a:p>
            <a:r>
              <a:rPr lang="de-DE" dirty="0" smtClean="0"/>
              <a:t>Lernvoraussetzungen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de-DE" dirty="0"/>
              <a:t>Die </a:t>
            </a:r>
            <a:r>
              <a:rPr lang="de-DE" dirty="0" err="1"/>
              <a:t>LiV</a:t>
            </a:r>
            <a:r>
              <a:rPr lang="de-DE" dirty="0"/>
              <a:t> entscheiden sich aufgrund der vorliegenden Jahresplanungen und ihrer Vorerfahrungen für die Planung einer Unterrichtseinheit / Unterrichtsstunde</a:t>
            </a:r>
            <a:r>
              <a:rPr lang="de-DE" dirty="0" smtClean="0"/>
              <a:t>.</a:t>
            </a:r>
          </a:p>
          <a:p>
            <a:pPr marL="109728" lvl="0" indent="0">
              <a:buNone/>
            </a:pPr>
            <a:endParaRPr lang="de-DE" dirty="0"/>
          </a:p>
          <a:p>
            <a:pPr lvl="0"/>
            <a:r>
              <a:rPr lang="de-DE" dirty="0"/>
              <a:t>Sie erwerben einen Überblick über die geforderten Teile der Schriftlichen Vorbereitung</a:t>
            </a:r>
            <a:r>
              <a:rPr lang="de-DE" dirty="0" smtClean="0"/>
              <a:t>.</a:t>
            </a:r>
          </a:p>
          <a:p>
            <a:pPr marL="109728" lvl="0" indent="0">
              <a:buNone/>
            </a:pPr>
            <a:endParaRPr lang="de-DE" dirty="0"/>
          </a:p>
          <a:p>
            <a:pPr lvl="0"/>
            <a:r>
              <a:rPr lang="de-DE" dirty="0"/>
              <a:t>Sie können die Lernvoraussetzungen ihrer Lerngruppen für eine Stunde aus dieser Einheit beschreiben</a:t>
            </a:r>
            <a:r>
              <a:rPr lang="de-DE" dirty="0" smtClean="0"/>
              <a:t>. (HA)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0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32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6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5713" r="9656" b="5824"/>
          <a:stretch>
            <a:fillRect/>
          </a:stretch>
        </p:blipFill>
        <p:spPr bwMode="auto">
          <a:xfrm>
            <a:off x="76630" y="764704"/>
            <a:ext cx="89289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1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2046" y="980728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u="sng" dirty="0">
                <a:latin typeface="+mj-lt"/>
              </a:rPr>
              <a:t>Planungsbausteine für eine Unterrichtseinheit</a:t>
            </a:r>
            <a:endParaRPr lang="de-DE" sz="3200" dirty="0">
              <a:latin typeface="+mj-lt"/>
            </a:endParaRPr>
          </a:p>
          <a:p>
            <a:r>
              <a:rPr lang="de-DE" sz="2400" dirty="0"/>
              <a:t> </a:t>
            </a:r>
          </a:p>
          <a:p>
            <a:r>
              <a:rPr lang="de-DE" sz="2400" b="1" dirty="0"/>
              <a:t>Planungsbaustein A: Ein Thema erschließen (Lehrkraft</a:t>
            </a:r>
            <a:r>
              <a:rPr lang="de-DE" sz="2400" b="1" dirty="0" smtClean="0"/>
              <a:t>)</a:t>
            </a:r>
          </a:p>
          <a:p>
            <a:endParaRPr lang="de-DE" sz="2400" dirty="0"/>
          </a:p>
          <a:p>
            <a:pPr lvl="0"/>
            <a:r>
              <a:rPr lang="de-DE" sz="2400" u="sng" dirty="0"/>
              <a:t>Themenfindung:</a:t>
            </a:r>
            <a:endParaRPr lang="de-DE" sz="2400" dirty="0"/>
          </a:p>
          <a:p>
            <a:r>
              <a:rPr lang="de-DE" sz="2400" dirty="0"/>
              <a:t>Ein Thema kann durch die Kinder/Jugendlichen angeregt werden, von Ihnen ausgewählt werden oder durch den Jahresarbeitsplan vorgegeben sein</a:t>
            </a:r>
            <a:r>
              <a:rPr lang="de-DE" sz="2400" dirty="0" smtClean="0"/>
              <a:t>.</a:t>
            </a:r>
          </a:p>
          <a:p>
            <a:endParaRPr lang="de-DE" sz="1200" dirty="0"/>
          </a:p>
          <a:p>
            <a:pPr lvl="1"/>
            <a:r>
              <a:rPr lang="de-DE" sz="2400" dirty="0"/>
              <a:t>Thema als komplexes Rahmenthema formulieren (z.B. ‚Der Regenwurm – ein </a:t>
            </a:r>
            <a:r>
              <a:rPr lang="de-DE" sz="2400" dirty="0" smtClean="0"/>
              <a:t>wichtiges Lebewesen im Boden‘ </a:t>
            </a:r>
            <a:r>
              <a:rPr lang="de-DE" sz="2400" dirty="0"/>
              <a:t>oder ‚Christentum und Islam – Wir informieren uns über die beiden Religionen</a:t>
            </a:r>
            <a:r>
              <a:rPr lang="de-DE" sz="2400" dirty="0" smtClean="0"/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799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404664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u="sng" dirty="0" smtClean="0">
                <a:latin typeface="+mj-lt"/>
              </a:rPr>
              <a:t>Bedingungsanalyse:</a:t>
            </a:r>
            <a:endParaRPr lang="de-DE" sz="3600" dirty="0" smtClean="0">
              <a:latin typeface="+mj-lt"/>
            </a:endParaRPr>
          </a:p>
          <a:p>
            <a:r>
              <a:rPr lang="de-DE" sz="2000" dirty="0" smtClean="0"/>
              <a:t>Versuchen Sie, aus der Kinderperspektive das gewählte Thema zu betrachten und finden Sie heraus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Wo und wie begegnet  Kindern diese Thematik in ihrer Lebenswelt?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Welche konkreten Erfahrungen machen sie mit diesem Thema?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Was wissen sie bereits über das Thema, welche Vorerfahrungen, welches Vorwissen bringen sie mit?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</a:rPr>
              <a:t>Was interessiert die Kinder besonders an diesem Thema?</a:t>
            </a:r>
          </a:p>
          <a:p>
            <a:pPr lvl="1"/>
            <a:endParaRPr lang="de-DE" sz="1200" dirty="0" smtClean="0"/>
          </a:p>
          <a:p>
            <a:r>
              <a:rPr lang="de-DE" sz="2000" dirty="0" smtClean="0"/>
              <a:t>Hier sind Sie zunächst auf Vermutungen, Erfahrungen und Ihr Wissen über Kinder, insbesondere über Ihre eigene Lerngruppe, angewiesen.</a:t>
            </a:r>
          </a:p>
          <a:p>
            <a:endParaRPr lang="de-DE" sz="1200" dirty="0" smtClean="0"/>
          </a:p>
          <a:p>
            <a:pPr lvl="0"/>
            <a:r>
              <a:rPr lang="de-DE" sz="2400" u="sng" dirty="0" smtClean="0"/>
              <a:t>Sammlung inhaltlicher Ideen:</a:t>
            </a:r>
          </a:p>
          <a:p>
            <a:pPr lvl="0"/>
            <a:endParaRPr lang="de-DE" sz="1200" dirty="0" smtClean="0"/>
          </a:p>
          <a:p>
            <a:r>
              <a:rPr lang="de-DE" sz="2000" dirty="0" smtClean="0"/>
              <a:t>Sammeln Sie ihre eigenen Ideen zum Thema in einer Mindmap.  Nutzen Sie dazu auch Ideen der Fachliteratur.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880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Vorbereitung und Planung </a:t>
            </a:r>
            <a:r>
              <a:rPr lang="de-DE" smtClean="0"/>
              <a:t>von Unterricht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Setting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9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536</Words>
  <Application>Microsoft Office PowerPoint</Application>
  <PresentationFormat>Bildschirmpräsentation (4:3)</PresentationFormat>
  <Paragraphs>260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Rhea</vt:lpstr>
      <vt:lpstr>BRB und Vorbereitung und Planung von Unterricht</vt:lpstr>
      <vt:lpstr>Tagesplan BRB 2. Setting  </vt:lpstr>
      <vt:lpstr>Tagesplan VuP 1. Setting</vt:lpstr>
      <vt:lpstr>Ziele</vt:lpstr>
      <vt:lpstr>PowerPoint-Präsentation</vt:lpstr>
      <vt:lpstr>PowerPoint-Präsentation</vt:lpstr>
      <vt:lpstr>PowerPoint-Präsentation</vt:lpstr>
      <vt:lpstr>PowerPoint-Präsentation</vt:lpstr>
      <vt:lpstr>Vorbereitung und Planung von Unterricht</vt:lpstr>
      <vt:lpstr>2. VuP</vt:lpstr>
      <vt:lpstr>Ziele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Vorbereitung und Planung von Unterricht</vt:lpstr>
      <vt:lpstr> Schriftliche Vorbereitung: </vt:lpstr>
      <vt:lpstr>Ziele</vt:lpstr>
      <vt:lpstr>Weitere Teile der Vorbereitung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Vorbereitung und Schriftliche Planung</dc:title>
  <dc:creator>Jutta</dc:creator>
  <cp:lastModifiedBy>Jutta</cp:lastModifiedBy>
  <cp:revision>19</cp:revision>
  <dcterms:created xsi:type="dcterms:W3CDTF">2013-11-14T08:23:49Z</dcterms:created>
  <dcterms:modified xsi:type="dcterms:W3CDTF">2015-11-23T17:17:46Z</dcterms:modified>
</cp:coreProperties>
</file>